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77" r:id="rId5"/>
    <p:sldMasterId id="2147483765" r:id="rId6"/>
    <p:sldMasterId id="2147483698" r:id="rId7"/>
    <p:sldMasterId id="2147483685" r:id="rId8"/>
  </p:sldMasterIdLst>
  <p:notesMasterIdLst>
    <p:notesMasterId r:id="rId25"/>
  </p:notesMasterIdLst>
  <p:sldIdLst>
    <p:sldId id="257" r:id="rId9"/>
    <p:sldId id="280" r:id="rId10"/>
    <p:sldId id="277" r:id="rId11"/>
    <p:sldId id="269" r:id="rId12"/>
    <p:sldId id="270" r:id="rId13"/>
    <p:sldId id="271" r:id="rId14"/>
    <p:sldId id="272" r:id="rId15"/>
    <p:sldId id="273" r:id="rId16"/>
    <p:sldId id="265" r:id="rId17"/>
    <p:sldId id="266" r:id="rId18"/>
    <p:sldId id="278" r:id="rId19"/>
    <p:sldId id="274" r:id="rId20"/>
    <p:sldId id="275" r:id="rId21"/>
    <p:sldId id="279" r:id="rId22"/>
    <p:sldId id="267" r:id="rId23"/>
    <p:sldId id="268" r:id="rId24"/>
  </p:sldIdLst>
  <p:sldSz cx="9144000" cy="5143500" type="screen16x9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26" autoAdjust="0"/>
  </p:normalViewPr>
  <p:slideViewPr>
    <p:cSldViewPr>
      <p:cViewPr varScale="1">
        <p:scale>
          <a:sx n="143" d="100"/>
          <a:sy n="143" d="100"/>
        </p:scale>
        <p:origin x="28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lm" userId="29f88867-2d65-4f64-bb32-fd622ad7f8f3" providerId="ADAL" clId="{C0466AFF-63AD-41F7-801D-8A0A59F0F58A}"/>
    <pc:docChg chg="custSel modSld">
      <pc:chgData name="Maria Alm" userId="29f88867-2d65-4f64-bb32-fd622ad7f8f3" providerId="ADAL" clId="{C0466AFF-63AD-41F7-801D-8A0A59F0F58A}" dt="2019-10-02T06:39:41.989" v="2" actId="20577"/>
      <pc:docMkLst>
        <pc:docMk/>
      </pc:docMkLst>
      <pc:sldChg chg="modSp">
        <pc:chgData name="Maria Alm" userId="29f88867-2d65-4f64-bb32-fd622ad7f8f3" providerId="ADAL" clId="{C0466AFF-63AD-41F7-801D-8A0A59F0F58A}" dt="2019-10-02T06:39:41.989" v="2" actId="20577"/>
        <pc:sldMkLst>
          <pc:docMk/>
          <pc:sldMk cId="0" sldId="257"/>
        </pc:sldMkLst>
        <pc:spChg chg="mod">
          <ac:chgData name="Maria Alm" userId="29f88867-2d65-4f64-bb32-fd622ad7f8f3" providerId="ADAL" clId="{C0466AFF-63AD-41F7-801D-8A0A59F0F58A}" dt="2019-10-02T06:39:41.989" v="2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Maria Alm" userId="29f88867-2d65-4f64-bb32-fd622ad7f8f3" providerId="ADAL" clId="{C0466AFF-63AD-41F7-801D-8A0A59F0F58A}" dt="2019-10-02T06:39:41.005" v="1" actId="27636"/>
        <pc:sldMkLst>
          <pc:docMk/>
          <pc:sldMk cId="3832673227" sldId="271"/>
        </pc:sldMkLst>
        <pc:spChg chg="mod">
          <ac:chgData name="Maria Alm" userId="29f88867-2d65-4f64-bb32-fd622ad7f8f3" providerId="ADAL" clId="{C0466AFF-63AD-41F7-801D-8A0A59F0F58A}" dt="2019-10-02T06:39:41.005" v="1" actId="27636"/>
          <ac:spMkLst>
            <pc:docMk/>
            <pc:sldMk cId="3832673227" sldId="271"/>
            <ac:spMk id="3" creationId="{7E0DB6CA-5D36-4DD3-8621-46982024B12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Kommunägda lokalytor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F4-4289-9588-06170AFA7A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F4-4289-9588-06170AFA7A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F4-4289-9588-06170AFA7A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F4-4289-9588-06170AFA7A35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25BDF7B-5ECA-4464-B58E-F0843A12CE06}" type="CATEGORYNAME">
                      <a:rPr lang="en-US"/>
                      <a:pPr/>
                      <a:t>[KATEGORINAMN]</a:t>
                    </a:fld>
                    <a:r>
                      <a:rPr lang="en-US"/>
                      <a:t> *</a:t>
                    </a:r>
                    <a:r>
                      <a:rPr lang="en-US" baseline="0"/>
                      <a:t>
</a:t>
                    </a:r>
                    <a:fld id="{A91E5964-84DF-4E85-AEFD-F885AEC2119F}" type="PERCENTAGE">
                      <a:rPr lang="en-US" baseline="0"/>
                      <a:pPr/>
                      <a:t>[PROCENT]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F4-4289-9588-06170AFA7A3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Utbildningsnämnden</c:v>
                </c:pt>
                <c:pt idx="1">
                  <c:v>Socialnämnden</c:v>
                </c:pt>
                <c:pt idx="2">
                  <c:v>Kultur- och fritidsnämnden</c:v>
                </c:pt>
                <c:pt idx="3">
                  <c:v>Övriga, (Bostäder, kontorslokaler etc)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130942</c:v>
                </c:pt>
                <c:pt idx="1">
                  <c:v>28378</c:v>
                </c:pt>
                <c:pt idx="2">
                  <c:v>21385</c:v>
                </c:pt>
                <c:pt idx="3">
                  <c:v>48089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F4-4289-9588-06170AFA7A3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34D322-E1F8-4AFE-BDD1-1E9C76EFB98D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E0FE2D-1814-4C46-8A9C-8C601C5AAF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641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FE2D-1814-4C46-8A9C-8C601C5AAF90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43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FE2D-1814-4C46-8A9C-8C601C5AAF90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43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FE2D-1814-4C46-8A9C-8C601C5AAF90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43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FE2D-1814-4C46-8A9C-8C601C5AAF90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43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FE2D-1814-4C46-8A9C-8C601C5AAF90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4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356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04AD-4D4A-40FA-AA79-A00A423ABC50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CCC3-F222-428A-ABBE-31AE9D9DD0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1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6641-4D14-4B21-BD52-3599E295793A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3C67-EF21-4C64-BEF6-85ED9C19CB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9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4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87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4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3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43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0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7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3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5F23-CD41-4DE1-A519-2AE73EB5C8F5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544A-6A2F-4918-BCB9-146B12F70B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541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12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89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90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720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632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420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659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63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804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06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9B00-4C9E-42BB-9166-17DFF2719DED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4A9E-BA1F-462C-AA37-1F9F417349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334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485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923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8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60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895A-AFB3-41DD-996F-4E8D160DFA14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3206-A207-4E4C-8EDF-2C4557EEA6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091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1AA6-044B-428D-8F18-117CB645D176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D47F-3F7D-4708-979B-A86C62F46E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485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9B11-4F3E-4FF5-8692-0FB8411D7AE6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A55E-3FD3-4C16-96A8-241FC55CF1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798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A77-4DE7-4684-BF4A-A830D76BB67C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19AA-5620-4847-9F96-E073E7189B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012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6885-A8DB-49A1-B4B4-F45E55D106C4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B3D7-F0CC-48C4-AF1A-3E1F657197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70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5A5A-CDA6-4DA1-AAF3-9A2EA93A866C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56-FB1A-4858-A267-BFBEEA177B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38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6014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A88-0D9B-441D-97C7-A36316A3B7B0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211A-465E-4EF4-B006-109B9C11CC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164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5FA1-5900-4E2B-B412-6F8FD441FE76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6B03-A7D8-461C-A4AA-2553DEC6A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5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C965-6BAA-4E38-83C0-F5C851E56649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F66A-359E-442D-B06A-9DBB31976F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676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290A-ECAA-4BF6-A243-67B0552B98B0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97C7-FA0D-414D-8124-00F415D15B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134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614D-F56A-4B74-BB5D-1AB9FADB09DD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8F12-E348-40C0-908C-7981202A01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646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1ECF-CE49-4864-9AD4-96457816E342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EC19-1BB4-4DCF-84B2-185912143F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1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1761-4FB7-4391-9DD0-5320195217A5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6885-B975-43D9-985C-05BC600F1C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661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699E-27D3-4E86-92CB-500A1AA50E07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BCEF-EDCC-4019-85C6-E9D816ABB9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756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6EF1-DC74-47F7-9C7A-894EAD0E5A58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15FE-0844-4861-A746-7E0EF234BB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957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20AA-6826-49CF-B624-7A0A6575EAE4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EDF2-776E-43DC-A8B1-77324BF893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5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0027-FE7E-493E-8B31-B51172A45EB2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7ACC-F21F-403C-B160-8DA7C47674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829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E879C-972D-43C5-8343-5AFECF8E8BE5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0EE8-14EC-440E-A9A4-351119D69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986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0A23-BEEE-4284-A325-C8CC6B7175FF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321F-F210-4A90-AB60-8F6D55731E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414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D2210-016C-49FA-BAC0-B31A42EE2446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8E25-6C88-4F2B-82F2-0148689B82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424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2332-96D4-433D-99CB-B4A4ABAA895B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AA26-9492-44E1-A3BB-6766D1043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310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3971-3DEE-402E-B58D-2E1EE40D7754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60D1-83BA-435F-8A96-A736BEA4C9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623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14DE-84F9-4D2B-8772-53CB804431CC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A730-00D1-4726-9407-73914791E4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439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834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6D35-15F2-4D5E-8F5B-1DC14D363396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E91D-578C-4BC2-BE01-A69E63C5C9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10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D01FD-B448-45A6-A271-2EE53F4E9874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82E1-7E41-4DD7-930F-0F395DC993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18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C976-665B-4AC1-A8CC-446C574A1894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AE8F-3CDD-44A4-B037-F463195BCD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55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9902-3640-4DCB-9620-B01B0A063012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EFAC-A639-4829-AB64-16EB9A4D38B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8869"/>
            <a:ext cx="8964488" cy="6431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7496-450E-4CFB-927E-2CD5989F3271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1AB97-EDEE-41E6-B4FD-D76E7E414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3BD9-833C-4F5C-9FAD-D8A0DFA8E61F}" type="datetimeFigureOut">
              <a:rPr lang="sv-SE" smtClean="0"/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84FA-DE68-404C-B398-2C49B73E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8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A0E2AE-9590-473D-BD2F-4DD948E8A49F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42458-756F-49B1-B6E0-E1315BF59B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3076" name="Bildobjekt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2"/>
          <a:stretch>
            <a:fillRect/>
          </a:stretch>
        </p:blipFill>
        <p:spPr bwMode="auto">
          <a:xfrm>
            <a:off x="1619250" y="4516042"/>
            <a:ext cx="7524750" cy="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objekt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4795839"/>
            <a:ext cx="1368425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Kultur och fritid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Uppdrag :</a:t>
            </a:r>
          </a:p>
          <a:p>
            <a:r>
              <a:rPr lang="sv-SE" sz="1800" dirty="0"/>
              <a:t>Ansvara samt genomföra kultur- och fritidsverksamhet i Danderyds kommun</a:t>
            </a:r>
          </a:p>
          <a:p>
            <a:r>
              <a:rPr lang="sv-SE" sz="1800" dirty="0"/>
              <a:t>Främja folkhälsan och samarbete med föreningslivet</a:t>
            </a:r>
          </a:p>
          <a:p>
            <a:r>
              <a:rPr lang="sv-SE" sz="1800" dirty="0"/>
              <a:t>39 barn- och ungdomsföreningar i kommunen</a:t>
            </a:r>
          </a:p>
          <a:p>
            <a:r>
              <a:rPr lang="sv-SE" sz="1800" dirty="0"/>
              <a:t>Tillsammans med Solna högst</a:t>
            </a:r>
            <a:r>
              <a:rPr lang="sv-SE" altLang="sv-SE" sz="1800" dirty="0"/>
              <a:t> barn- och ungdomsaktivitet i Stockholmsregionen (26 kommuner)</a:t>
            </a:r>
          </a:p>
          <a:p>
            <a:r>
              <a:rPr lang="sv-SE" altLang="sv-SE" sz="1800" dirty="0"/>
              <a:t>Antal sammankomster 46.618 st. per år (2018)</a:t>
            </a:r>
          </a:p>
          <a:p>
            <a:r>
              <a:rPr lang="sv-SE" altLang="sv-SE" sz="1800" dirty="0"/>
              <a:t>Antal deltagartillfällen 460.503 st. per år (2018)</a:t>
            </a:r>
          </a:p>
          <a:p>
            <a:r>
              <a:rPr lang="sv-SE" altLang="sv-SE" sz="1800" dirty="0"/>
              <a:t>Bidragsregler 7-20 år</a:t>
            </a:r>
          </a:p>
          <a:p>
            <a:r>
              <a:rPr lang="sv-SE" altLang="sv-SE" sz="1800" dirty="0"/>
              <a:t>Näst högst Lok stöd per individ </a:t>
            </a:r>
            <a:r>
              <a:rPr lang="sv-SE" altLang="sv-SE" sz="1800"/>
              <a:t>i regionen</a:t>
            </a:r>
            <a:endParaRPr lang="sv-SE" altLang="sv-SE" sz="1800" dirty="0"/>
          </a:p>
          <a:p>
            <a:pPr marL="0" indent="0">
              <a:buNone/>
            </a:pPr>
            <a:endParaRPr lang="sv-SE" altLang="sv-SE" sz="1800" dirty="0"/>
          </a:p>
          <a:p>
            <a:endParaRPr lang="sv-SE" altLang="sv-SE" sz="1400" dirty="0"/>
          </a:p>
          <a:p>
            <a:endParaRPr lang="sv-SE" altLang="sv-SE" sz="1400" dirty="0"/>
          </a:p>
          <a:p>
            <a:endParaRPr lang="sv-SE" altLang="sv-SE" sz="1400" dirty="0"/>
          </a:p>
          <a:p>
            <a:endParaRPr lang="sv-SE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Kopplat till rapporten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Planering/projektering pågår för att göra idrottsplatsen mer tillgänglig 2020</a:t>
            </a:r>
          </a:p>
          <a:p>
            <a:r>
              <a:rPr lang="sv-SE" dirty="0"/>
              <a:t>Dialog med IFK Stocksund om utvecklat samarbete kring fastigheter</a:t>
            </a:r>
          </a:p>
          <a:p>
            <a:r>
              <a:rPr lang="sv-SE" dirty="0"/>
              <a:t>Lokalförsörjningsplan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489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0359225-56E6-4A99-8A75-FE144B9D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3478"/>
            <a:ext cx="594194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4C2DF-7CFC-42BE-B72D-513A3EDB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23190E-5777-4048-BB36-9CDCCB0D4E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dirty="0"/>
              <a:t>Tillgänglighet Danderyds gymnasium IP</a:t>
            </a:r>
          </a:p>
          <a:p>
            <a:r>
              <a:rPr lang="sv-SE" sz="2000" dirty="0"/>
              <a:t>Stockhagen IP ny servicebyggnad</a:t>
            </a:r>
          </a:p>
          <a:p>
            <a:r>
              <a:rPr lang="sv-SE" sz="2000" dirty="0"/>
              <a:t>Ny inriktning Danderydsvallen IP samt kylanläggning </a:t>
            </a:r>
          </a:p>
          <a:p>
            <a:r>
              <a:rPr lang="sv-SE" sz="2000" dirty="0"/>
              <a:t>Övrigt felavhjälpande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36296AA-57A6-489C-AE89-5118BDFED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75" y="1063229"/>
            <a:ext cx="4474840" cy="3356130"/>
          </a:xfrm>
        </p:spPr>
      </p:pic>
    </p:spTree>
    <p:extLst>
      <p:ext uri="{BB962C8B-B14F-4D97-AF65-F5344CB8AC3E}">
        <p14:creationId xmlns:p14="http://schemas.microsoft.com/office/powerpoint/2010/main" val="428488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image001">
            <a:extLst>
              <a:ext uri="{FF2B5EF4-FFF2-40B4-BE49-F238E27FC236}">
                <a16:creationId xmlns:a16="http://schemas.microsoft.com/office/drawing/2014/main" id="{D885FD5B-AFF3-46F2-8F8B-FBA62DBB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478"/>
            <a:ext cx="71407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2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313C6E-F156-4CB9-8690-1DD21775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D7CC01A-0DFA-497B-82A8-6346EF41BB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2" y="1200150"/>
            <a:ext cx="4028548" cy="3603848"/>
          </a:xfr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C0616D4-8DA5-4945-8237-1B84871EF8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200150"/>
            <a:ext cx="3394720" cy="3603848"/>
          </a:xfrm>
        </p:spPr>
      </p:pic>
    </p:spTree>
    <p:extLst>
      <p:ext uri="{BB962C8B-B14F-4D97-AF65-F5344CB8AC3E}">
        <p14:creationId xmlns:p14="http://schemas.microsoft.com/office/powerpoint/2010/main" val="231066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Sammanfattning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Förstudie genomförs alltid innan nya investeringar i enlighet med BBR samt PBL</a:t>
            </a:r>
          </a:p>
          <a:p>
            <a:r>
              <a:rPr lang="sv-SE" sz="1800" dirty="0"/>
              <a:t>Tillgänglighets utlåtande bifogas alltid bygglovs ansökan</a:t>
            </a:r>
          </a:p>
          <a:p>
            <a:r>
              <a:rPr lang="sv-SE" sz="1800" dirty="0"/>
              <a:t>Nytt planprogram Danderyds gymnasium Plan- och exploatering </a:t>
            </a:r>
          </a:p>
          <a:p>
            <a:r>
              <a:rPr lang="sv-SE" sz="1800" dirty="0"/>
              <a:t>Vi försöker löpande förbättra tillgänglighet till våra idrottsanläggningar</a:t>
            </a:r>
          </a:p>
          <a:p>
            <a:r>
              <a:rPr lang="sv-SE" sz="1800" dirty="0"/>
              <a:t>Vi kämpar med äldre och lite slitna befintliga anläggningar</a:t>
            </a:r>
          </a:p>
          <a:p>
            <a:r>
              <a:rPr lang="sv-SE" sz="1800" dirty="0"/>
              <a:t>Installationer prioriteras så fastigheters funktion vidmakthålls över tid</a:t>
            </a:r>
          </a:p>
          <a:p>
            <a:r>
              <a:rPr lang="sv-SE" sz="1800" dirty="0"/>
              <a:t>”Specifika” lösningar i kommunen för och nackdelar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38489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Tack för er tid!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C3C9E19-69A0-419C-A28E-EA2F0D735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00150"/>
            <a:ext cx="5616623" cy="3394075"/>
          </a:xfrm>
        </p:spPr>
      </p:pic>
    </p:spTree>
    <p:extLst>
      <p:ext uri="{BB962C8B-B14F-4D97-AF65-F5344CB8AC3E}">
        <p14:creationId xmlns:p14="http://schemas.microsoft.com/office/powerpoint/2010/main" val="138489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A15F9-16B6-4F5D-874E-EC193F6B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inriktning Kultur och fritid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9DACAF-79CC-4EA1-BA44-7303A90F1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b="1" dirty="0"/>
              <a:t>Tillgänglighet och hälsa</a:t>
            </a:r>
          </a:p>
          <a:p>
            <a:pPr lvl="0"/>
            <a:r>
              <a:rPr lang="sv-SE" sz="1600" dirty="0"/>
              <a:t>Alla invånare har tillgång till lokala kultur- och idrottsaktiviteter på nära håll. Människor i alla åldrar får kraft av det lokala utbudet.</a:t>
            </a:r>
          </a:p>
          <a:p>
            <a:pPr lvl="0"/>
            <a:r>
              <a:rPr lang="sv-SE" sz="1600" dirty="0"/>
              <a:t>Ett rikt kultur- och fritidsutbud bidrar i hög utsträckning till att möjliggöra människors behov av återhämtning och rekreation. </a:t>
            </a:r>
          </a:p>
          <a:p>
            <a:pPr lvl="0"/>
            <a:r>
              <a:rPr lang="sv-SE" sz="1600" dirty="0"/>
              <a:t>Ungdomars alkohol-/drogvanor och symptom på stress måste tas på yttersta allvar.</a:t>
            </a:r>
          </a:p>
          <a:p>
            <a:pPr lvl="0"/>
            <a:r>
              <a:rPr lang="sv-SE" sz="1600" dirty="0"/>
              <a:t>Aktivitetsutbudet ska vara lättillgängligt ur flera aspekter. Det gäller såväl fysisk placering, ekonomiska förutsättningar som öppethållande och e-tjänster. Olika anpassningar och hjälpmedel ska finnas liksom kompetens om personer med funktionsvariationer och hur man kan underlätta för den målgruppen.</a:t>
            </a:r>
          </a:p>
          <a:p>
            <a:pPr lvl="0"/>
            <a:r>
              <a:rPr lang="sv-SE" sz="1600" dirty="0"/>
              <a:t>Aktivitetsutbudet ska präglas av mångfald och bygga på efterfrågan bland invånare. Olika insatser görs för att välkomna nyanlända och tillvarata nya kulturyttringar.</a:t>
            </a:r>
          </a:p>
          <a:p>
            <a:r>
              <a:rPr lang="sv-SE" sz="1600" dirty="0"/>
              <a:t> </a:t>
            </a:r>
          </a:p>
          <a:p>
            <a:br>
              <a:rPr lang="sv-SE" sz="1600" dirty="0"/>
            </a:b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90464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09EE9A-D866-47D6-85F2-F2C2309B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Lokalbestånd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FDC38DF-1F34-4B82-9C9A-1D9C8B92E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778415"/>
              </p:ext>
            </p:extLst>
          </p:nvPr>
        </p:nvGraphicFramePr>
        <p:xfrm>
          <a:off x="1115616" y="1053559"/>
          <a:ext cx="6768752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8E527-6D0B-4A24-ACD8-77D1F639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Anläggningar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685F2B-67D2-47EE-A08A-6759ACFE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sz="1700" dirty="0"/>
              <a:t>5 Utomhus anläggningar:</a:t>
            </a:r>
          </a:p>
          <a:p>
            <a:pPr lvl="2">
              <a:defRPr/>
            </a:pPr>
            <a:r>
              <a:rPr lang="sv-SE" sz="1700" dirty="0"/>
              <a:t>Danderyds gymnasium IP</a:t>
            </a:r>
          </a:p>
          <a:p>
            <a:pPr lvl="2">
              <a:defRPr/>
            </a:pPr>
            <a:r>
              <a:rPr lang="sv-SE" sz="1700" dirty="0"/>
              <a:t>Danderydsvallen IP</a:t>
            </a:r>
          </a:p>
          <a:p>
            <a:pPr lvl="2">
              <a:defRPr/>
            </a:pPr>
            <a:r>
              <a:rPr lang="sv-SE" sz="1700" dirty="0"/>
              <a:t>Enebybergs IP </a:t>
            </a:r>
          </a:p>
          <a:p>
            <a:pPr lvl="2">
              <a:defRPr/>
            </a:pPr>
            <a:r>
              <a:rPr lang="sv-SE" sz="1700" dirty="0"/>
              <a:t>Stockhagen IP  </a:t>
            </a:r>
          </a:p>
          <a:p>
            <a:pPr lvl="2">
              <a:defRPr/>
            </a:pPr>
            <a:r>
              <a:rPr lang="sv-SE" sz="1700" dirty="0"/>
              <a:t>Djursholms IP </a:t>
            </a:r>
          </a:p>
          <a:p>
            <a:pPr lvl="2">
              <a:defRPr/>
            </a:pPr>
            <a:r>
              <a:rPr lang="sv-SE" sz="1700" dirty="0" err="1"/>
              <a:t>Mörby</a:t>
            </a:r>
            <a:r>
              <a:rPr lang="sv-SE" sz="1700" dirty="0"/>
              <a:t> området</a:t>
            </a:r>
          </a:p>
          <a:p>
            <a:pPr>
              <a:defRPr/>
            </a:pPr>
            <a:r>
              <a:rPr lang="sv-SE" sz="1700" dirty="0"/>
              <a:t>2 Ishallar: Stockhagen- och Enebybergs ishall  </a:t>
            </a:r>
          </a:p>
          <a:p>
            <a:pPr>
              <a:defRPr/>
            </a:pPr>
            <a:r>
              <a:rPr lang="sv-SE" sz="1700" dirty="0"/>
              <a:t>2 uterinkar och ett frimärke</a:t>
            </a:r>
          </a:p>
          <a:p>
            <a:pPr>
              <a:defRPr/>
            </a:pPr>
            <a:r>
              <a:rPr lang="sv-SE" sz="1700" dirty="0"/>
              <a:t>4 st. fullstora sporthallar samt 9 st. gymnastiksalar hyrs via TK/Skola</a:t>
            </a:r>
          </a:p>
          <a:p>
            <a:pPr>
              <a:defRPr/>
            </a:pPr>
            <a:endParaRPr lang="sv-SE" sz="17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861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C2052-DCA6-4BBD-9E03-F7A9CFA2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Anläggningar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E1C6A-8393-44F3-AA4E-CF7C281C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altLang="sv-SE" dirty="0"/>
              <a:t>4 Naturgräsplaner 11 - manna</a:t>
            </a:r>
          </a:p>
          <a:p>
            <a:r>
              <a:rPr lang="sv-SE" altLang="sv-SE" dirty="0"/>
              <a:t>2 Naturgräs 7-manna</a:t>
            </a:r>
          </a:p>
          <a:p>
            <a:r>
              <a:rPr lang="sv-SE" altLang="sv-SE" dirty="0"/>
              <a:t>5 Konstgräsplaner 11 - manna, </a:t>
            </a:r>
            <a:r>
              <a:rPr lang="sv-SE" altLang="sv-SE" sz="2000" dirty="0"/>
              <a:t>1 med planvärme</a:t>
            </a:r>
          </a:p>
          <a:p>
            <a:r>
              <a:rPr lang="sv-SE" altLang="sv-SE" dirty="0"/>
              <a:t>1 Konstgräsplan 9 – manna med värme</a:t>
            </a:r>
          </a:p>
          <a:p>
            <a:r>
              <a:rPr lang="sv-SE" altLang="sv-SE" dirty="0"/>
              <a:t>5 Konstgräsplaner   7 – manna</a:t>
            </a:r>
            <a:endParaRPr lang="sv-SE" altLang="sv-SE" sz="2000" dirty="0"/>
          </a:p>
          <a:p>
            <a:r>
              <a:rPr lang="sv-SE" altLang="sv-SE" dirty="0"/>
              <a:t>2 Konstgräsplaner   5 – manna</a:t>
            </a:r>
          </a:p>
          <a:p>
            <a:r>
              <a:rPr lang="sv-SE" altLang="sv-SE" dirty="0"/>
              <a:t>1 Fotbollshall (kall)</a:t>
            </a:r>
            <a:endParaRPr lang="sv-SE" alt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69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EF8FB5-D7CA-4AE6-9CBD-10381BC9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Anläggningar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0DB6CA-5D36-4DD3-8621-46982024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altLang="sv-SE" dirty="0"/>
              <a:t>Allvädersbana</a:t>
            </a:r>
            <a:r>
              <a:rPr lang="sv-SE" altLang="sv-SE" sz="2400" dirty="0"/>
              <a:t> vid Danderyds gymnasium </a:t>
            </a:r>
          </a:p>
          <a:p>
            <a:r>
              <a:rPr lang="sv-SE" altLang="sv-SE" dirty="0"/>
              <a:t>2 Motionsområden </a:t>
            </a:r>
            <a:r>
              <a:rPr lang="sv-SE" altLang="sv-SE" sz="2400" dirty="0"/>
              <a:t>Rinkeby och </a:t>
            </a:r>
            <a:r>
              <a:rPr lang="sv-SE" altLang="sv-SE" sz="2400" dirty="0" err="1"/>
              <a:t>Altorp</a:t>
            </a:r>
            <a:r>
              <a:rPr lang="sv-SE" altLang="sv-SE" sz="2400" dirty="0"/>
              <a:t> </a:t>
            </a:r>
          </a:p>
          <a:p>
            <a:r>
              <a:rPr lang="sv-SE" altLang="sv-SE" dirty="0"/>
              <a:t>Skidspår i Rinkebyskogen samt Djursholms golfklubb</a:t>
            </a:r>
          </a:p>
          <a:p>
            <a:r>
              <a:rPr lang="sv-SE" altLang="sv-SE" dirty="0"/>
              <a:t>4 </a:t>
            </a:r>
            <a:r>
              <a:rPr lang="sv-SE" altLang="sv-SE" dirty="0" err="1"/>
              <a:t>Utegym</a:t>
            </a:r>
            <a:r>
              <a:rPr lang="sv-SE" altLang="sv-SE" dirty="0"/>
              <a:t> </a:t>
            </a:r>
            <a:r>
              <a:rPr lang="sv-SE" altLang="sv-SE" sz="2400" dirty="0"/>
              <a:t>Rinkeby, </a:t>
            </a:r>
            <a:r>
              <a:rPr lang="sv-SE" altLang="sv-SE" sz="2400" dirty="0" err="1"/>
              <a:t>Altorp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Kevinge</a:t>
            </a:r>
            <a:r>
              <a:rPr lang="sv-SE" altLang="sv-SE" sz="2400" dirty="0"/>
              <a:t> och Stocksund</a:t>
            </a:r>
          </a:p>
          <a:p>
            <a:r>
              <a:rPr lang="sv-SE" altLang="sv-SE" dirty="0"/>
              <a:t>1 Segelanläggning: </a:t>
            </a:r>
            <a:r>
              <a:rPr lang="sv-SE" altLang="sv-SE" sz="2400" dirty="0"/>
              <a:t>KSSS Ranängen</a:t>
            </a:r>
            <a:endParaRPr lang="sv-SE" altLang="sv-SE" dirty="0"/>
          </a:p>
          <a:p>
            <a:r>
              <a:rPr lang="sv-SE" altLang="sv-SE" dirty="0"/>
              <a:t>3 tennishallar: </a:t>
            </a:r>
            <a:r>
              <a:rPr lang="sv-SE" altLang="sv-SE" sz="2400" dirty="0"/>
              <a:t>16 banor + 6 utebanor</a:t>
            </a:r>
          </a:p>
          <a:p>
            <a:pPr lvl="2"/>
            <a:r>
              <a:rPr lang="sv-SE" altLang="sv-SE" dirty="0"/>
              <a:t>Djursholms TK</a:t>
            </a:r>
          </a:p>
          <a:p>
            <a:pPr lvl="2"/>
            <a:r>
              <a:rPr lang="sv-SE" altLang="sv-SE" dirty="0"/>
              <a:t>Danderyds TK</a:t>
            </a:r>
          </a:p>
          <a:p>
            <a:pPr lvl="2"/>
            <a:r>
              <a:rPr lang="sv-SE" altLang="sv-SE" dirty="0"/>
              <a:t>Enebybergs TK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67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CC794-2D20-478B-BD59-3E878B13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Anläggningar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A9AF9-BDC6-463C-8A45-780E59E8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altLang="sv-SE" dirty="0"/>
              <a:t>1 Curlinghall  6 banor.</a:t>
            </a:r>
          </a:p>
          <a:p>
            <a:r>
              <a:rPr lang="sv-SE" altLang="sv-SE" dirty="0"/>
              <a:t>1 Föreningsdrivet utomhusbad, </a:t>
            </a:r>
            <a:r>
              <a:rPr lang="sv-SE" altLang="sv-SE" sz="2000" dirty="0"/>
              <a:t>Kvarnparksbadet</a:t>
            </a:r>
          </a:p>
          <a:p>
            <a:r>
              <a:rPr lang="sv-SE" altLang="sv-SE" dirty="0"/>
              <a:t>2 insjöbad med bryggor, </a:t>
            </a:r>
            <a:r>
              <a:rPr lang="sv-SE" altLang="sv-SE" sz="2000" dirty="0" err="1"/>
              <a:t>Ösbysjön</a:t>
            </a:r>
            <a:r>
              <a:rPr lang="sv-SE" altLang="sv-SE" sz="2000" dirty="0"/>
              <a:t> och </a:t>
            </a:r>
            <a:r>
              <a:rPr lang="sv-SE" altLang="sv-SE" sz="2000" dirty="0" err="1"/>
              <a:t>Rösjön</a:t>
            </a:r>
            <a:endParaRPr lang="sv-SE" altLang="sv-SE" dirty="0"/>
          </a:p>
          <a:p>
            <a:r>
              <a:rPr lang="sv-SE" altLang="sv-SE" dirty="0"/>
              <a:t>3 Strandbad, </a:t>
            </a:r>
            <a:r>
              <a:rPr lang="sv-SE" altLang="sv-SE" sz="2000" dirty="0" err="1"/>
              <a:t>Germaniaviken</a:t>
            </a:r>
            <a:r>
              <a:rPr lang="sv-SE" altLang="sv-SE" sz="2000" dirty="0"/>
              <a:t>, Svanholmen och Sätra äng</a:t>
            </a:r>
            <a:endParaRPr lang="sv-SE" altLang="sv-SE" dirty="0"/>
          </a:p>
          <a:p>
            <a:r>
              <a:rPr lang="sv-SE" altLang="sv-SE" dirty="0"/>
              <a:t>Badstegar, </a:t>
            </a:r>
            <a:r>
              <a:rPr lang="sv-SE" altLang="sv-SE" sz="2000" dirty="0"/>
              <a:t>Borgenklipporna, Hammarbacken, </a:t>
            </a:r>
            <a:r>
              <a:rPr lang="sv-SE" altLang="sv-SE" sz="2000" dirty="0" err="1"/>
              <a:t>Kevinge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Germania</a:t>
            </a:r>
            <a:r>
              <a:rPr lang="sv-SE" altLang="sv-SE" sz="2000" dirty="0"/>
              <a:t> och </a:t>
            </a:r>
            <a:r>
              <a:rPr lang="sv-SE" altLang="sv-SE" sz="2000" dirty="0" err="1"/>
              <a:t>Klingsta</a:t>
            </a:r>
            <a:r>
              <a:rPr lang="sv-SE" altLang="sv-SE" sz="2000" dirty="0"/>
              <a:t> </a:t>
            </a:r>
            <a:endParaRPr lang="sv-SE" altLang="sv-SE" dirty="0"/>
          </a:p>
          <a:p>
            <a:r>
              <a:rPr lang="sv-SE" altLang="sv-SE" dirty="0"/>
              <a:t>3 Golfbanor + Privat </a:t>
            </a:r>
            <a:r>
              <a:rPr lang="sv-SE" altLang="sv-SE" dirty="0" err="1"/>
              <a:t>drivingrange:</a:t>
            </a:r>
            <a:r>
              <a:rPr lang="sv-SE" altLang="sv-SE" sz="2000" dirty="0" err="1"/>
              <a:t>Golf</a:t>
            </a:r>
            <a:r>
              <a:rPr lang="sv-SE" altLang="sv-SE" sz="2000" dirty="0"/>
              <a:t> center </a:t>
            </a:r>
            <a:endParaRPr lang="sv-SE" altLang="sv-SE" dirty="0"/>
          </a:p>
          <a:p>
            <a:pPr lvl="2"/>
            <a:r>
              <a:rPr lang="sv-SE" altLang="sv-SE" dirty="0"/>
              <a:t>Danderyds GK</a:t>
            </a:r>
          </a:p>
          <a:p>
            <a:pPr lvl="2"/>
            <a:r>
              <a:rPr lang="sv-SE" altLang="sv-SE" dirty="0"/>
              <a:t>Djursholms GK</a:t>
            </a:r>
          </a:p>
          <a:p>
            <a:pPr lvl="2"/>
            <a:r>
              <a:rPr lang="sv-SE" altLang="sv-SE" dirty="0"/>
              <a:t>Stockholms GK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88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0E61E-6F71-4650-A441-3A8B1823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Anläggningar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C59D1-9294-4EF2-964F-4F0EF46C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sz="1800" dirty="0"/>
              <a:t>Ridhus samt 14 km </a:t>
            </a:r>
            <a:r>
              <a:rPr lang="sv-SE" altLang="sv-SE" sz="1800" dirty="0" err="1"/>
              <a:t>ridstig</a:t>
            </a:r>
            <a:endParaRPr lang="sv-SE" altLang="sv-SE" sz="1800" dirty="0"/>
          </a:p>
          <a:p>
            <a:r>
              <a:rPr lang="sv-SE" altLang="sv-SE" sz="1800" dirty="0"/>
              <a:t>Sjöisar </a:t>
            </a:r>
            <a:r>
              <a:rPr lang="sv-SE" altLang="sv-SE" sz="1800" dirty="0" err="1"/>
              <a:t>Edsviken</a:t>
            </a:r>
            <a:r>
              <a:rPr lang="sv-SE" altLang="sv-SE" sz="1800" dirty="0"/>
              <a:t> samt 2 st. insjöar, drygt 16 km skridskobana</a:t>
            </a:r>
          </a:p>
          <a:p>
            <a:r>
              <a:rPr lang="sv-SE" altLang="sv-SE" sz="1800" dirty="0"/>
              <a:t>2 Bad </a:t>
            </a:r>
            <a:r>
              <a:rPr lang="sv-SE" altLang="sv-SE" sz="1800" dirty="0" err="1"/>
              <a:t>Mörbybadet</a:t>
            </a:r>
            <a:r>
              <a:rPr lang="sv-SE" altLang="sv-SE" sz="1800" dirty="0"/>
              <a:t> och </a:t>
            </a:r>
            <a:r>
              <a:rPr lang="sv-SE" altLang="sv-SE" sz="1800" dirty="0" err="1"/>
              <a:t>Vasabadet</a:t>
            </a:r>
            <a:r>
              <a:rPr lang="sv-SE" altLang="sv-SE" sz="1800" dirty="0"/>
              <a:t> (</a:t>
            </a:r>
            <a:r>
              <a:rPr lang="sv-SE" altLang="sv-SE" sz="1800" dirty="0" err="1"/>
              <a:t>BeFair</a:t>
            </a:r>
            <a:r>
              <a:rPr lang="sv-SE" altLang="sv-SE" sz="1800" dirty="0"/>
              <a:t>)</a:t>
            </a:r>
          </a:p>
          <a:p>
            <a:r>
              <a:rPr lang="sv-SE" altLang="sv-SE" sz="1800" dirty="0"/>
              <a:t>Skatepark Mörbyskolan och Djursholms IP </a:t>
            </a:r>
          </a:p>
          <a:p>
            <a:r>
              <a:rPr lang="sv-SE" altLang="sv-SE" sz="1800" dirty="0"/>
              <a:t>1 Special hall gymnastik </a:t>
            </a:r>
            <a:r>
              <a:rPr lang="sv-SE" altLang="sv-SE" sz="1800" dirty="0" err="1"/>
              <a:t>Mörbyhallen</a:t>
            </a:r>
            <a:endParaRPr lang="sv-SE" altLang="sv-SE" sz="1800" dirty="0"/>
          </a:p>
          <a:p>
            <a:endParaRPr lang="sv-SE" altLang="sv-SE" sz="1800" dirty="0"/>
          </a:p>
          <a:p>
            <a:pPr marL="0" indent="0">
              <a:buNone/>
            </a:pPr>
            <a:r>
              <a:rPr lang="sv-SE" altLang="sv-SE" sz="1800" dirty="0"/>
              <a:t>Gemensamma </a:t>
            </a:r>
          </a:p>
          <a:p>
            <a:r>
              <a:rPr lang="sv-SE" altLang="sv-SE" sz="1800" dirty="0"/>
              <a:t>Roslagsleden</a:t>
            </a:r>
          </a:p>
          <a:p>
            <a:r>
              <a:rPr lang="sv-SE" altLang="sv-SE" sz="1800" dirty="0"/>
              <a:t>IP Skogen mobil idrottsplats</a:t>
            </a:r>
          </a:p>
          <a:p>
            <a:r>
              <a:rPr lang="sv-SE" altLang="sv-SE" sz="1800" dirty="0"/>
              <a:t>Regionala anläggningar </a:t>
            </a:r>
            <a:r>
              <a:rPr lang="sv-SE" altLang="sv-SE" sz="1800" dirty="0" err="1"/>
              <a:t>t.ex</a:t>
            </a:r>
            <a:r>
              <a:rPr lang="sv-SE" altLang="sv-SE" sz="1800" dirty="0"/>
              <a:t> Friidrottshallen Sollentuna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73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Ekonomi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Sänkt ram 2020 med ca. 12 miljoner kr ner till 83 miljoner kr. K&amp;F</a:t>
            </a:r>
          </a:p>
          <a:p>
            <a:r>
              <a:rPr lang="sv-SE" sz="2000" dirty="0"/>
              <a:t>Sänkt ram anläggning/föreningsstöd 2020, besparing 1,9 miljoner med kostnadsuppräkningar motsvarande 2,9 miljoner kr.</a:t>
            </a:r>
          </a:p>
          <a:p>
            <a:r>
              <a:rPr lang="sv-SE" sz="2000" dirty="0"/>
              <a:t>Investeringsplan 2020 ner till 13,4 miljoner från 27,2 mkr, en minskning med 13,8 mkr</a:t>
            </a:r>
          </a:p>
          <a:p>
            <a:r>
              <a:rPr lang="sv-SE" sz="2000" dirty="0"/>
              <a:t>Anläggningar stort behov av re- investeringar och löpande underhåll</a:t>
            </a:r>
          </a:p>
          <a:p>
            <a:r>
              <a:rPr lang="sv-SE" sz="2000" dirty="0"/>
              <a:t>Kapitalkostnader anläggning 7-8 miljoner per år</a:t>
            </a:r>
          </a:p>
          <a:p>
            <a:r>
              <a:rPr lang="sv-SE" sz="2000" dirty="0"/>
              <a:t>2019 överskottsmål om 3 miljoner kr.</a:t>
            </a:r>
          </a:p>
          <a:p>
            <a:r>
              <a:rPr lang="sv-SE" sz="2000" dirty="0"/>
              <a:t>Antal frysta investeringar 2019 ca. 7 st.</a:t>
            </a:r>
          </a:p>
          <a:p>
            <a:endParaRPr lang="sv-SE" sz="18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8489073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rak_horis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28329BCEACB84DA17AFA06B8375C58" ma:contentTypeVersion="5" ma:contentTypeDescription="Skapa ett nytt dokument." ma:contentTypeScope="" ma:versionID="db90b088c94eb937cb02aef9a1f24c50">
  <xsd:schema xmlns:xsd="http://www.w3.org/2001/XMLSchema" xmlns:xs="http://www.w3.org/2001/XMLSchema" xmlns:p="http://schemas.microsoft.com/office/2006/metadata/properties" xmlns:ns3="21db2e48-633f-47f2-9432-f7f8f5a8f73c" xmlns:ns4="dd2b320b-0c5e-4bcb-870e-51d032246017" targetNamespace="http://schemas.microsoft.com/office/2006/metadata/properties" ma:root="true" ma:fieldsID="1088bb29926d78c4f704931cf0d83f68" ns3:_="" ns4:_="">
    <xsd:import namespace="21db2e48-633f-47f2-9432-f7f8f5a8f73c"/>
    <xsd:import namespace="dd2b320b-0c5e-4bcb-870e-51d032246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b2e48-633f-47f2-9432-f7f8f5a8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b320b-0c5e-4bcb-870e-51d032246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CD4CE0-5FB8-4AE2-9263-BE9CBEDD5285}">
  <ds:schemaRefs>
    <ds:schemaRef ds:uri="http://purl.org/dc/terms/"/>
    <ds:schemaRef ds:uri="http://schemas.openxmlformats.org/package/2006/metadata/core-properties"/>
    <ds:schemaRef ds:uri="http://purl.org/dc/dcmitype/"/>
    <ds:schemaRef ds:uri="21db2e48-633f-47f2-9432-f7f8f5a8f73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d2b320b-0c5e-4bcb-870e-51d03224601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9F41D3-B540-4EB7-A4F5-28B0A149E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b2e48-633f-47f2-9432-f7f8f5a8f73c"/>
    <ds:schemaRef ds:uri="dd2b320b-0c5e-4bcb-870e-51d032246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DB9D5F-ED27-4138-8FE2-1FD0D76DE3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631</Words>
  <Application>Microsoft Office PowerPoint</Application>
  <PresentationFormat>Bildspel på skärmen (16:9)</PresentationFormat>
  <Paragraphs>106</Paragraphs>
  <Slides>16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Calibri</vt:lpstr>
      <vt:lpstr>powerpoint_rak_horisont</vt:lpstr>
      <vt:lpstr>4_Anpassad formgivning</vt:lpstr>
      <vt:lpstr>3_Anpassad formgivning</vt:lpstr>
      <vt:lpstr>2_Anpassad formgivning</vt:lpstr>
      <vt:lpstr>Anpassad formgivning</vt:lpstr>
      <vt:lpstr>Kultur och fritid</vt:lpstr>
      <vt:lpstr>Ny inriktning Kultur och fritid</vt:lpstr>
      <vt:lpstr>Lokalbestånd </vt:lpstr>
      <vt:lpstr>Anläggningar</vt:lpstr>
      <vt:lpstr>Anläggningar</vt:lpstr>
      <vt:lpstr>Anläggningar</vt:lpstr>
      <vt:lpstr>Anläggningar</vt:lpstr>
      <vt:lpstr>Anläggningar</vt:lpstr>
      <vt:lpstr>Ekonomi</vt:lpstr>
      <vt:lpstr>Kopplat till rapporten</vt:lpstr>
      <vt:lpstr>PowerPoint-presentation</vt:lpstr>
      <vt:lpstr>Investeringar 2020</vt:lpstr>
      <vt:lpstr>PowerPoint-presentation</vt:lpstr>
      <vt:lpstr>Projektet</vt:lpstr>
      <vt:lpstr>Sammanfattning</vt:lpstr>
      <vt:lpstr>Tack för er tid!</vt:lpstr>
    </vt:vector>
  </TitlesOfParts>
  <Company>Danderyds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Maria Djurskog</dc:creator>
  <cp:lastModifiedBy>Maria Alm</cp:lastModifiedBy>
  <cp:revision>19</cp:revision>
  <dcterms:created xsi:type="dcterms:W3CDTF">2017-02-03T09:22:49Z</dcterms:created>
  <dcterms:modified xsi:type="dcterms:W3CDTF">2019-10-02T06:39:48Z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0x0101008928329BCEACB84DA17AFA06B8375C58</vt:lpwstr>
  </property>
</Properties>
</file>